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62" r:id="rId2"/>
    <p:sldId id="257" r:id="rId3"/>
    <p:sldId id="260" r:id="rId4"/>
    <p:sldId id="282" r:id="rId5"/>
    <p:sldId id="283" r:id="rId6"/>
    <p:sldId id="259" r:id="rId7"/>
    <p:sldId id="263" r:id="rId8"/>
    <p:sldId id="284" r:id="rId9"/>
    <p:sldId id="266" r:id="rId10"/>
    <p:sldId id="278" r:id="rId11"/>
    <p:sldId id="288" r:id="rId12"/>
    <p:sldId id="285" r:id="rId13"/>
    <p:sldId id="281" r:id="rId14"/>
    <p:sldId id="289" r:id="rId15"/>
    <p:sldId id="290" r:id="rId16"/>
    <p:sldId id="291" r:id="rId17"/>
    <p:sldId id="286" r:id="rId18"/>
    <p:sldId id="267" r:id="rId19"/>
    <p:sldId id="271" r:id="rId20"/>
    <p:sldId id="272" r:id="rId21"/>
    <p:sldId id="277" r:id="rId22"/>
    <p:sldId id="287" r:id="rId23"/>
    <p:sldId id="273" r:id="rId24"/>
    <p:sldId id="264" r:id="rId25"/>
    <p:sldId id="270" r:id="rId26"/>
    <p:sldId id="276" r:id="rId27"/>
    <p:sldId id="275" r:id="rId28"/>
    <p:sldId id="268" r:id="rId29"/>
    <p:sldId id="269" r:id="rId30"/>
    <p:sldId id="279" r:id="rId31"/>
    <p:sldId id="280" r:id="rId32"/>
    <p:sldId id="26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DF72C-B5AD-C043-BE9D-1BD3C8E2A9C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0A527-108F-CB4F-B355-6B92F7D17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48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3636F-76A7-BA43-802C-FE278CFF0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53DA1-4409-0F48-95A4-BE7A324B6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FE068-6688-E34D-B1CB-F9ADB8018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17F3E-7280-CA46-9F0B-02568CA6524A}" type="datetime1">
              <a:rPr lang="en-AU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17B00-272D-4B41-8B27-2E8102076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7CEEF-3E2B-D345-8711-B5470583C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90FB2-68C6-8842-88EC-A1548B8B3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80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1571-13BA-9C47-A240-D7ABCD01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1FD5B-C840-2644-8804-C495429B1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30FC4-2D47-214F-B69E-43A2FBD93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CF50-B834-3D4F-B5B4-59EC51AAA3DE}" type="datetime1">
              <a:rPr lang="en-AU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CCC86-F061-F246-B9F5-1ADF58E4A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E6CA8-C370-2547-9472-0B0A3CE3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90FB2-68C6-8842-88EC-A1548B8B3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38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CBB6EF-BCEF-084F-85FE-9B46822AE0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ED6CA-E86E-2849-9B4D-E9649F111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9F649-C0F9-6644-9FFE-B3118A8F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41DFE-3318-6843-8AFC-CBD3C0EDF4DE}" type="datetime1">
              <a:rPr lang="en-AU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E9119-D253-8847-930F-AA61B9C87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3EB15-05E8-CF4D-8BA0-65661AED6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90FB2-68C6-8842-88EC-A1548B8B3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3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8785-19EC-284E-AF3E-D60871E2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A8DC-FAD1-544B-8E9A-B43495DDE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73789-3457-2741-B47A-B0961DD9F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E6966-169A-DF45-8090-E2098A681412}" type="datetime1">
              <a:rPr lang="en-AU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579B2-D583-3145-BC87-664C8298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A73B3-A611-2542-81DE-ACED596F8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90FB2-68C6-8842-88EC-A1548B8B3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60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02740-E9CE-FD4D-9576-D24CD33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4CF2D-78B8-4840-92EA-D7A07513D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9A4EC-A53D-0642-A7E4-BC1C0776B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CA410-14BD-2546-ACEF-A297B5D26A71}" type="datetime1">
              <a:rPr lang="en-AU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4692E-1001-0340-8488-4877840AA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E6341-EE00-6F46-8FC0-F7218076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90FB2-68C6-8842-88EC-A1548B8B3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08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68158-BEB5-F943-BC2E-28408D80F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389-E7E3-844B-A566-892DA9BA6D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C5DF8-2A0B-8749-A752-7D2647F7C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246C1-15CC-4548-9020-8E9F13C0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1F95C-86DF-4742-BA57-636F0B1E094F}" type="datetime1">
              <a:rPr lang="en-AU" smtClean="0"/>
              <a:t>9/11/18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D9D27-C908-894A-9474-032E89AF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8A9D3-1A87-BA4C-A754-295761A9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90FB2-68C6-8842-88EC-A1548B8B3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95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5EB2E-1933-3E4D-9786-609854E6D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577C9-E924-B849-97A1-7F896B501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6450E-A162-5642-B148-9DD36C232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FA1782-167A-6C4A-BA3F-BAB408EC8A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AFB765-D36D-B449-B315-5FABFF58AE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8C460-48CE-9A43-A388-C51C4410C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1881-E8EE-8247-92FA-E74811BBD2FB}" type="datetime1">
              <a:rPr lang="en-AU" smtClean="0"/>
              <a:t>9/11/18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D286F-0021-BD4B-BDFD-BBDA2A06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DC100E-9443-ED4E-9807-97A42690F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90FB2-68C6-8842-88EC-A1548B8B3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98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86F8-B327-BB4D-8743-00CA214B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A0C921-35B6-4D4E-A0D3-2A10A83F6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84EB0-D305-904B-A55D-6F4E88823B5D}" type="datetime1">
              <a:rPr lang="en-AU" smtClean="0"/>
              <a:t>9/11/18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9C07F-8548-7340-896E-4370A0F70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6F93D-3CA2-054B-B88F-2349D9ABB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90FB2-68C6-8842-88EC-A1548B8B3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09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11937D-6DD4-0F4F-9FF3-EAED31429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FA549-F53D-024D-B295-6521F15BB59A}" type="datetime1">
              <a:rPr lang="en-AU" smtClean="0"/>
              <a:t>9/11/18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75C884-8B2A-B94B-BF58-EEB4AD85F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C2B64-E007-A54B-9E8C-F3FDEBC7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90FB2-68C6-8842-88EC-A1548B8B3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31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C113-FA9D-624F-9176-5C30BADA3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1A29D-DE1A-6D49-BF74-88CBB495F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BDB65-C435-C841-B4D5-15358D702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C9886-683D-5847-8B82-3497C057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0D23-5AA2-DE4A-991C-6282B89EE54B}" type="datetime1">
              <a:rPr lang="en-AU" smtClean="0"/>
              <a:t>9/11/18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64002-2D28-4044-A68F-7FF503A40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52B25-E0B8-8445-ADFD-C553208F2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90FB2-68C6-8842-88EC-A1548B8B3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2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7687-8A31-8D46-86DC-B75E9C321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46F038-F556-A14C-A8C5-7C34149A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04C3B-403A-3F4A-BE80-591DB3500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CC10E-649D-094B-8F56-322DECD14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7B5F-84A4-6046-8B54-914BF179A45F}" type="datetime1">
              <a:rPr lang="en-AU" smtClean="0"/>
              <a:t>9/11/18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CDB48-2806-5341-912B-D436968DF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B838F-17D5-304E-AFBF-F68E42DE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90FB2-68C6-8842-88EC-A1548B8B3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2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CC3E4-7BB5-F04D-899B-63C94E59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9FA6C-FC44-3D40-BCF7-056A869AE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1EE77-1321-6846-A02B-F9BE50DAE7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617F4-64A7-0C47-840D-45ED6AEE73B5}" type="datetime1">
              <a:rPr lang="en-AU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38456-9DAC-D248-A72C-4FD4E00B6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Impressions of EMNLP 2018 | Aditya Joshi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830EC-899C-CF48-AD2F-AFF42F04E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90FB2-68C6-8842-88EC-A1548B8B3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5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ityajo/ConferenceReports" TargetMode="External"/><Relationship Id="rId2" Type="http://schemas.openxmlformats.org/officeDocument/2006/relationships/hyperlink" Target="mailto:aditya.joshi@csiro.au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ate.d5.mpi-inf.mpg.de/credeye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6AD2-0745-BE42-AFDF-ACBAD6F29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242" y="585927"/>
            <a:ext cx="4983804" cy="2387600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/>
              <a:t>My Impressions of EMNLP 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E4E08-5807-7748-929F-36A2FC56D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242" y="3264460"/>
            <a:ext cx="5993903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Aditya Joshi</a:t>
            </a:r>
          </a:p>
          <a:p>
            <a:pPr algn="l"/>
            <a:r>
              <a:rPr lang="en-US" sz="1600" dirty="0"/>
              <a:t>Postdoctoral Research Fellow, Data61, CSIRO</a:t>
            </a:r>
            <a:endParaRPr lang="en-US" sz="2800" dirty="0"/>
          </a:p>
          <a:p>
            <a:pPr algn="l"/>
            <a:r>
              <a:rPr lang="en-US" sz="1200" dirty="0">
                <a:hlinkClick r:id="rId2"/>
              </a:rPr>
              <a:t>aditya.joshi@csiro.au</a:t>
            </a:r>
            <a:endParaRPr lang="en-US" sz="1200" dirty="0"/>
          </a:p>
          <a:p>
            <a:pPr algn="l"/>
            <a:r>
              <a:rPr lang="en-US" sz="1200" dirty="0">
                <a:hlinkClick r:id="rId3"/>
              </a:rPr>
              <a:t>https://github.com/adityajo/ConferenceReports</a:t>
            </a:r>
            <a:r>
              <a:rPr lang="en-US" sz="1200" dirty="0"/>
              <a:t> </a:t>
            </a:r>
            <a:endParaRPr lang="en-US" sz="1600" dirty="0"/>
          </a:p>
          <a:p>
            <a:pPr algn="l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87526-BB91-E749-ABFF-5AD254AEE3F8}"/>
              </a:ext>
            </a:extLst>
          </p:cNvPr>
          <p:cNvSpPr txBox="1"/>
          <p:nvPr/>
        </p:nvSpPr>
        <p:spPr>
          <a:xfrm>
            <a:off x="765242" y="5101396"/>
            <a:ext cx="4721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Disclaimer</a:t>
            </a:r>
            <a:r>
              <a:rPr lang="en-US" sz="1200" dirty="0"/>
              <a:t>: This presentation is only a summary of what I saw, understood, and remember.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4C3C9-1BED-CC47-ABC2-1B45995EB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DCE17F-7CD2-F64A-8AAA-5620B0AC2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258740"/>
            <a:ext cx="6083288" cy="45624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58C692-CF4D-1246-BCE7-456C6F978687}"/>
              </a:ext>
            </a:extLst>
          </p:cNvPr>
          <p:cNvSpPr txBox="1"/>
          <p:nvPr/>
        </p:nvSpPr>
        <p:spPr>
          <a:xfrm>
            <a:off x="9498271" y="5821206"/>
            <a:ext cx="1325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Conference Venue</a:t>
            </a:r>
          </a:p>
        </p:txBody>
      </p:sp>
    </p:spTree>
    <p:extLst>
      <p:ext uri="{BB962C8B-B14F-4D97-AF65-F5344CB8AC3E}">
        <p14:creationId xmlns:p14="http://schemas.microsoft.com/office/powerpoint/2010/main" val="714055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69F99-2A91-8C49-BE14-8E6BA39D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Multi-view embeddings for dementia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17F51-A6F3-A541-B6BC-16BDF0592F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2400" b="1" dirty="0"/>
              <a:t>What?</a:t>
            </a:r>
          </a:p>
          <a:p>
            <a:r>
              <a:rPr lang="en-AU" sz="2400" dirty="0"/>
              <a:t>Dementia affects memory and language. Signals from language can be used for early detection of dementia</a:t>
            </a:r>
          </a:p>
          <a:p>
            <a:r>
              <a:rPr lang="en-AU" sz="2400" dirty="0"/>
              <a:t>Two kinds of participants.. patients and healthy. Each patient participant has a score.</a:t>
            </a:r>
          </a:p>
          <a:p>
            <a:r>
              <a:rPr lang="en-AU" sz="2400" dirty="0"/>
              <a:t>Participants participate in three tasks: (a) describes in words, (b) think of words that begin with a letter, (c) Think of words that belong to a category (e.g. animal)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90EF28-0997-B14D-B136-A9930184A9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2400" b="1" dirty="0"/>
              <a:t>How?</a:t>
            </a:r>
          </a:p>
          <a:p>
            <a:r>
              <a:rPr lang="en-AU" sz="2400" dirty="0"/>
              <a:t>Extract lots of features from the three experiments</a:t>
            </a:r>
          </a:p>
          <a:p>
            <a:r>
              <a:rPr lang="en-AU" sz="2400" dirty="0"/>
              <a:t>Generalized canonical correlation analysis... Turn different features into some sort of distributional representation. </a:t>
            </a:r>
          </a:p>
          <a:p>
            <a:r>
              <a:rPr lang="en-AU" sz="2400" dirty="0"/>
              <a:t>Random forest with 100 decision trees.</a:t>
            </a:r>
          </a:p>
          <a:p>
            <a:pPr marL="0" indent="0">
              <a:buNone/>
            </a:pPr>
            <a:endParaRPr lang="en-AU" sz="2400" dirty="0"/>
          </a:p>
          <a:p>
            <a:r>
              <a:rPr lang="en-AU" sz="2400" dirty="0"/>
              <a:t>Two tasks: (a) Binary classification, (b) score prediction</a:t>
            </a:r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9800F-335A-DF4E-B95F-3CC9B11D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2616347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7256-101E-4F4B-B76E-CE921144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QA for medical 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C2231-B12C-F84E-8A3F-52ECBBD55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/>
              <a:t>emrQA</a:t>
            </a:r>
            <a:r>
              <a:rPr lang="en-AU" dirty="0"/>
              <a:t>: QA for medical records</a:t>
            </a:r>
          </a:p>
          <a:p>
            <a:pPr lvl="1"/>
            <a:r>
              <a:rPr lang="en-AU" dirty="0"/>
              <a:t>Questions on medical records... With rules to generate answers. Rules have been generated by physicians. Use schema to generate patterns of q and a.</a:t>
            </a:r>
          </a:p>
          <a:p>
            <a:pPr lvl="1"/>
            <a:r>
              <a:rPr lang="en-AU" dirty="0"/>
              <a:t>Transcripts + Questions -- Answers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875956-77FE-DE47-9F9E-6946FC19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648715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EF99B4-52FF-4D44-9182-720A2608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065015" cy="2852737"/>
          </a:xfrm>
        </p:spPr>
        <p:txBody>
          <a:bodyPr/>
          <a:lstStyle/>
          <a:p>
            <a:r>
              <a:rPr lang="en-US" b="1" dirty="0"/>
              <a:t>Sentiment </a:t>
            </a:r>
            <a:br>
              <a:rPr lang="en-US" b="1" dirty="0"/>
            </a:br>
            <a:r>
              <a:rPr lang="en-US" b="1" dirty="0"/>
              <a:t>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A9DAD1-634F-6644-B4C3-57462CEFB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377FE-1BA9-204F-AB3A-909687245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774" b="12252"/>
          <a:stretch/>
        </p:blipFill>
        <p:spPr>
          <a:xfrm>
            <a:off x="5108090" y="1682751"/>
            <a:ext cx="6239360" cy="440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3A0B77-E4E4-EE4D-98BA-291898B585EE}"/>
              </a:ext>
            </a:extLst>
          </p:cNvPr>
          <p:cNvSpPr txBox="1"/>
          <p:nvPr/>
        </p:nvSpPr>
        <p:spPr>
          <a:xfrm>
            <a:off x="10273182" y="1392258"/>
            <a:ext cx="1074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Poster session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49A361-E6ED-D94C-9C3E-C1E4702BA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3325667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A740-6A5D-434D-9A2A-AE79DC73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Sentiment analysis towards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8F560-9876-264E-AA98-39300476BC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lvl="0" indent="0">
              <a:buNone/>
            </a:pPr>
            <a:r>
              <a:rPr lang="en-AU" b="1" dirty="0"/>
              <a:t>What?</a:t>
            </a:r>
          </a:p>
          <a:p>
            <a:r>
              <a:rPr lang="en-AU" dirty="0"/>
              <a:t>Question-answer snippets where sentiment is sought and expressed.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0A2150-A980-F944-9EA4-6290B29DA0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How?</a:t>
            </a:r>
          </a:p>
          <a:p>
            <a:r>
              <a:rPr lang="en-AU" dirty="0"/>
              <a:t>Self-matching attention layer</a:t>
            </a:r>
          </a:p>
          <a:p>
            <a:r>
              <a:rPr lang="en-AU" dirty="0"/>
              <a:t>They use a bidirectional matching layer to allow specific aspect words to be included:</a:t>
            </a:r>
          </a:p>
          <a:p>
            <a:pPr lvl="1"/>
            <a:r>
              <a:rPr lang="en-AU" dirty="0"/>
              <a:t>Embedding layer</a:t>
            </a:r>
          </a:p>
          <a:p>
            <a:pPr lvl="1"/>
            <a:r>
              <a:rPr lang="en-AU" dirty="0" err="1"/>
              <a:t>BiLSTM</a:t>
            </a:r>
            <a:r>
              <a:rPr lang="en-AU" dirty="0"/>
              <a:t> layer</a:t>
            </a:r>
          </a:p>
          <a:p>
            <a:pPr lvl="1"/>
            <a:r>
              <a:rPr lang="en-AU" dirty="0"/>
              <a:t>Question-to-answer attention and answer-to-question attention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32EF2-CCC6-8B4E-90FF-D17772846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2843651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A740-6A5D-434D-9A2A-AE79DC73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Cross-topic argument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8F560-9876-264E-AA98-39300476BC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lvl="0" indent="0">
              <a:buNone/>
            </a:pPr>
            <a:r>
              <a:rPr lang="en-AU" b="1" dirty="0"/>
              <a:t>What?</a:t>
            </a:r>
            <a:br>
              <a:rPr lang="en-AU" dirty="0"/>
            </a:br>
            <a:r>
              <a:rPr lang="en-AU" dirty="0"/>
              <a:t> </a:t>
            </a:r>
            <a:r>
              <a:rPr lang="en-US" dirty="0"/>
              <a:t>Integrating topic information into </a:t>
            </a:r>
            <a:r>
              <a:rPr lang="en-US" dirty="0" err="1"/>
              <a:t>BiLSTMs</a:t>
            </a:r>
            <a:r>
              <a:rPr lang="en-US" dirty="0"/>
              <a:t> is useful as compared to vanilla </a:t>
            </a:r>
            <a:r>
              <a:rPr lang="en-US" dirty="0" err="1"/>
              <a:t>BiLSTMs</a:t>
            </a:r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2E4B17-C199-324A-86A9-B6C85BFA9D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How?</a:t>
            </a:r>
          </a:p>
          <a:p>
            <a:r>
              <a:rPr lang="en-AU" sz="2400" dirty="0"/>
              <a:t>Large annotated dataset</a:t>
            </a:r>
          </a:p>
          <a:p>
            <a:r>
              <a:rPr lang="en-AU" sz="2400" dirty="0"/>
              <a:t>Topic information is incorporated into CLSTM, a contextual LSTM cell</a:t>
            </a:r>
          </a:p>
          <a:p>
            <a:endParaRPr lang="en-AU" sz="24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CB615-6CC8-3C4C-B159-02BDA336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3400159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A740-6A5D-434D-9A2A-AE79DC73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Summarizing opinions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8F560-9876-264E-AA98-39300476BC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b="1" dirty="0"/>
              <a:t>What?</a:t>
            </a:r>
          </a:p>
          <a:p>
            <a:r>
              <a:rPr lang="en-AU" dirty="0"/>
              <a:t>Extractive summaries from multiple reviews.</a:t>
            </a:r>
          </a:p>
          <a:p>
            <a:r>
              <a:rPr lang="en-AU" dirty="0"/>
              <a:t>Dataset of reviews, along with human-annotated summaries and aspect-specific scores.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C97DA8-AB00-334B-A9B9-4773D67D5B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How?</a:t>
            </a:r>
          </a:p>
          <a:p>
            <a:pPr marL="0" indent="0">
              <a:buNone/>
            </a:pPr>
            <a:r>
              <a:rPr lang="en-AU" dirty="0"/>
              <a:t>Multi-task learning for domain-specific extraction of aspects. </a:t>
            </a:r>
          </a:p>
          <a:p>
            <a:r>
              <a:rPr lang="en-US" dirty="0"/>
              <a:t>Multi-seed aspect extractor (Aspect words &amp; related words -&gt; encoder)</a:t>
            </a:r>
          </a:p>
          <a:p>
            <a:r>
              <a:rPr lang="en-US" dirty="0"/>
              <a:t>Multi-task learning to extract domains and aspect words</a:t>
            </a:r>
          </a:p>
          <a:p>
            <a:r>
              <a:rPr lang="en-US" dirty="0"/>
              <a:t>Multi-instance learning for opinion summarization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674E5F-AC58-874A-BA9F-5E8DB06D2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4238039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A740-6A5D-434D-9A2A-AE79DC73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CARER: Contextualized affect representations for emotion recognition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8F560-9876-264E-AA98-39300476BC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b="1" dirty="0"/>
              <a:t>What?</a:t>
            </a:r>
          </a:p>
          <a:p>
            <a:r>
              <a:rPr lang="en-US" dirty="0"/>
              <a:t>Represent an emotion corpus as a graph</a:t>
            </a:r>
          </a:p>
          <a:p>
            <a:r>
              <a:rPr lang="en-US" dirty="0"/>
              <a:t>Effectively capture </a:t>
            </a:r>
            <a:r>
              <a:rPr lang="en-AU" dirty="0"/>
              <a:t>the global linguistic variations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A58D7F-8235-A647-99C8-1664E1DABA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How?</a:t>
            </a:r>
          </a:p>
          <a:p>
            <a:r>
              <a:rPr lang="en-AU" dirty="0"/>
              <a:t>Generate graphs based on sentences in an emotion-annotated dataset, a detailed pattern extraction</a:t>
            </a:r>
          </a:p>
          <a:p>
            <a:r>
              <a:rPr lang="en-AU" dirty="0"/>
              <a:t>Using the graphs:</a:t>
            </a:r>
          </a:p>
          <a:p>
            <a:pPr lvl="1"/>
            <a:r>
              <a:rPr lang="en-AU" dirty="0"/>
              <a:t>Feature extraction</a:t>
            </a:r>
          </a:p>
          <a:p>
            <a:pPr lvl="1"/>
            <a:r>
              <a:rPr lang="en-AU" dirty="0"/>
              <a:t>Initialising the matrix of a CNN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D0E45-8F10-BA4A-84AA-D6DB6F31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381708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EF99B4-52FF-4D44-9182-720A2608E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AI for Social Good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A9DAD1-634F-6644-B4C3-57462CEFB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C99CB-384A-7744-9262-C2894073E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5" t="10631" r="21251" b="17117"/>
          <a:stretch/>
        </p:blipFill>
        <p:spPr>
          <a:xfrm>
            <a:off x="8097623" y="219466"/>
            <a:ext cx="3249827" cy="5870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20AE42-A90C-E34B-817E-8B52E85A98B0}"/>
              </a:ext>
            </a:extLst>
          </p:cNvPr>
          <p:cNvSpPr txBox="1"/>
          <p:nvPr/>
        </p:nvSpPr>
        <p:spPr>
          <a:xfrm>
            <a:off x="9080695" y="6051721"/>
            <a:ext cx="2409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 painting at the social event venue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E92AB-4B78-A945-AE49-600CA891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3028735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710A3B-A88A-514F-9CAB-FEB3506F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 dirty="0"/>
              <a:t>Aggression and loss reported by gang-involved youth</a:t>
            </a:r>
            <a:endParaRPr lang="en-US" sz="40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EC6059-5DD8-074D-8655-2D11B52DC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Gangs on social media reporting aggression and loss</a:t>
            </a:r>
          </a:p>
          <a:p>
            <a:r>
              <a:rPr lang="en-AU" dirty="0"/>
              <a:t>Focus on African-American youth living in communities rife with violence</a:t>
            </a:r>
          </a:p>
          <a:p>
            <a:r>
              <a:rPr lang="en-AU" dirty="0"/>
              <a:t>Aggression (yes/no), loss (yes/no)</a:t>
            </a:r>
          </a:p>
          <a:p>
            <a:r>
              <a:rPr lang="en-AU" dirty="0"/>
              <a:t>Features based on domain-specific word embeddings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F59268-4170-F343-8935-9F60CD94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2981130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2D794-E858-2A4F-98E8-AE8E5D57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It’s going to be okay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8581B-BB3B-9648-9846-1FE4A944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Question: </a:t>
            </a:r>
            <a:r>
              <a:rPr lang="en-AU" dirty="0"/>
              <a:t>Is it better to reveal gender online to get support?</a:t>
            </a:r>
          </a:p>
          <a:p>
            <a:r>
              <a:rPr lang="en-AU" dirty="0"/>
              <a:t>Seems like a set of assorted classification tasks. Polite or not, supportive or not, etc. </a:t>
            </a:r>
          </a:p>
          <a:p>
            <a:r>
              <a:rPr lang="en-AU" dirty="0"/>
              <a:t>‘Gender performance’</a:t>
            </a:r>
          </a:p>
          <a:p>
            <a:r>
              <a:rPr lang="en-AU" dirty="0"/>
              <a:t>Task 1: Predict gender using usernames </a:t>
            </a:r>
          </a:p>
          <a:p>
            <a:r>
              <a:rPr lang="en-AU" dirty="0"/>
              <a:t>Task 2: They download a set of posts, predict them as polite response or not. Supportive response or not. </a:t>
            </a:r>
          </a:p>
          <a:p>
            <a:pPr lvl="1"/>
            <a:r>
              <a:rPr lang="en-AU" dirty="0"/>
              <a:t>Then they break it down in terms of gender. Did the post get support?</a:t>
            </a:r>
          </a:p>
          <a:p>
            <a:r>
              <a:rPr lang="en-AU" u="sng" dirty="0"/>
              <a:t>Key observation: </a:t>
            </a:r>
            <a:r>
              <a:rPr lang="en-AU" dirty="0"/>
              <a:t>women get more support but also face more attacks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3AC16-7F7D-3744-B411-AAD26ACC7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388017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325E-E0E9-BD4D-A5FD-32F500B3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D2644-1BDC-F94A-AFA9-3279EFB45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When: 2</a:t>
            </a:r>
            <a:r>
              <a:rPr lang="en-US" baseline="30000" dirty="0"/>
              <a:t>nd</a:t>
            </a:r>
            <a:r>
              <a:rPr lang="en-US" dirty="0"/>
              <a:t> – 4</a:t>
            </a:r>
            <a:r>
              <a:rPr lang="en-US" baseline="30000" dirty="0"/>
              <a:t>th</a:t>
            </a:r>
            <a:r>
              <a:rPr lang="en-US" dirty="0"/>
              <a:t> November 2018</a:t>
            </a:r>
          </a:p>
          <a:p>
            <a:r>
              <a:rPr lang="en-US" dirty="0"/>
              <a:t>Where: Square Brussels Meeting Centre, Brussels, Belgium</a:t>
            </a:r>
          </a:p>
          <a:p>
            <a:r>
              <a:rPr lang="en-US" dirty="0"/>
              <a:t>What else: Workshop on social media mining for health applications on 31</a:t>
            </a:r>
            <a:r>
              <a:rPr lang="en-US" baseline="30000" dirty="0"/>
              <a:t>st</a:t>
            </a:r>
            <a:r>
              <a:rPr lang="en-US" dirty="0"/>
              <a:t> October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FE646-D273-744C-8C78-5346EA0EC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" t="47491" r="8311"/>
          <a:stretch/>
        </p:blipFill>
        <p:spPr>
          <a:xfrm>
            <a:off x="838200" y="3795628"/>
            <a:ext cx="10538302" cy="306237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53C2102-E2A9-5C4F-B4F3-E1200EE08493}"/>
              </a:ext>
            </a:extLst>
          </p:cNvPr>
          <p:cNvSpPr/>
          <p:nvPr/>
        </p:nvSpPr>
        <p:spPr>
          <a:xfrm>
            <a:off x="3600859" y="5642043"/>
            <a:ext cx="729575" cy="8073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322C-5213-D74E-B335-0C7EE57E87B4}"/>
              </a:ext>
            </a:extLst>
          </p:cNvPr>
          <p:cNvSpPr txBox="1"/>
          <p:nvPr/>
        </p:nvSpPr>
        <p:spPr>
          <a:xfrm>
            <a:off x="9648397" y="3518629"/>
            <a:ext cx="17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From SMM4H workshop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CA755-AEC3-0545-BC7A-B42FAD870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2735226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515C4-344F-B344-A1D3-FE0E6B97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Detection of type of sexual harassment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27035-CDCA-3943-A64C-2D80EB4D01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AU" b="1" dirty="0"/>
              <a:t>What?</a:t>
            </a:r>
          </a:p>
          <a:p>
            <a:pPr marL="0" indent="0">
              <a:buNone/>
            </a:pPr>
            <a:r>
              <a:rPr lang="en-AU" dirty="0"/>
              <a:t>Given a sexual harassment report, can the type of harassment be predicted?</a:t>
            </a:r>
          </a:p>
          <a:p>
            <a:pPr marL="0" indent="0">
              <a:buNone/>
            </a:pPr>
            <a:r>
              <a:rPr lang="en-AU" dirty="0"/>
              <a:t>Can what these classifiers learn tell us about natures of harassment?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ADDF4-D91A-C246-B85B-282763AFD8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How?</a:t>
            </a:r>
          </a:p>
          <a:p>
            <a:r>
              <a:rPr lang="en-AU" dirty="0" err="1"/>
              <a:t>Safecity</a:t>
            </a:r>
            <a:r>
              <a:rPr lang="en-AU" dirty="0"/>
              <a:t> is a portal where women self-report and assign labels to type of </a:t>
            </a:r>
            <a:r>
              <a:rPr lang="en-AU" dirty="0" err="1"/>
              <a:t>harrassment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Single label models (based on </a:t>
            </a:r>
            <a:r>
              <a:rPr lang="en-AU" dirty="0" err="1"/>
              <a:t>svm</a:t>
            </a:r>
            <a:r>
              <a:rPr lang="en-AU" dirty="0"/>
              <a:t>, CNN and RNN) and multi label models (based on </a:t>
            </a:r>
            <a:r>
              <a:rPr lang="en-AU" dirty="0" err="1"/>
              <a:t>svm</a:t>
            </a:r>
            <a:r>
              <a:rPr lang="en-AU" dirty="0"/>
              <a:t>, CNN and RNN)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Lots of interesting analyses of the output. What words are important for labels, what are word similarity, time/abuser of harassment etc.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ADD61-A695-3A44-A6F3-E6086A777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3362811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C4C24-AF06-7B49-A156-20EF30FA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Gender bias in abusive language detection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331E7-444C-7B4C-9022-493CE2976E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b="1" dirty="0"/>
              <a:t>What?</a:t>
            </a:r>
          </a:p>
          <a:p>
            <a:r>
              <a:rPr lang="en-AU" sz="2400" dirty="0"/>
              <a:t>False positive bias</a:t>
            </a:r>
          </a:p>
          <a:p>
            <a:r>
              <a:rPr lang="en-AU" sz="2400" dirty="0"/>
              <a:t>‘woman’ ‘</a:t>
            </a:r>
            <a:r>
              <a:rPr lang="en-AU" sz="2400" dirty="0" err="1"/>
              <a:t>muslim</a:t>
            </a:r>
            <a:r>
              <a:rPr lang="en-AU" sz="2400" dirty="0"/>
              <a:t>’ -&gt; abusive language</a:t>
            </a:r>
          </a:p>
          <a:p>
            <a:r>
              <a:rPr lang="en-AU" sz="2400" dirty="0"/>
              <a:t>They first show that there is model bias due to gender </a:t>
            </a:r>
          </a:p>
          <a:p>
            <a:r>
              <a:rPr lang="en-US" sz="2400" dirty="0"/>
              <a:t>Datasets of sexist and abusive tweets</a:t>
            </a:r>
          </a:p>
          <a:p>
            <a:r>
              <a:rPr lang="en-US" sz="2400" dirty="0"/>
              <a:t>Create a dummy evaluation dataset of test instance pairs with gender terms different (“he is cunning”/”she is cunning”, “he is intelligent”/”she is intelligent”)</a:t>
            </a:r>
            <a:r>
              <a:rPr lang="en-AU" sz="2400" dirty="0"/>
              <a:t> Three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49F34-E75D-3841-B5A1-19BE9902CD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How?</a:t>
            </a:r>
          </a:p>
          <a:p>
            <a:r>
              <a:rPr lang="en-AU" sz="2400" dirty="0"/>
              <a:t>Three mitigation approaches: </a:t>
            </a:r>
          </a:p>
          <a:p>
            <a:pPr marL="914400" lvl="1" indent="-457200">
              <a:buAutoNum type="arabicParenBoth"/>
            </a:pPr>
            <a:r>
              <a:rPr lang="en-AU" sz="2000" dirty="0"/>
              <a:t>debiased word embedding: Initialisation with different pre-trained embeddings,</a:t>
            </a:r>
          </a:p>
          <a:p>
            <a:pPr marL="914400" lvl="1" indent="-457200">
              <a:buAutoNum type="arabicParenBoth"/>
            </a:pPr>
            <a:r>
              <a:rPr lang="en-AU" sz="2000" dirty="0"/>
              <a:t>Gender swap data augmentation: In the training set, generate dummy examples (as in the dummy set)</a:t>
            </a:r>
          </a:p>
          <a:p>
            <a:pPr marL="914400" lvl="1" indent="-457200">
              <a:buAutoNum type="arabicParenBoth"/>
            </a:pPr>
            <a:r>
              <a:rPr lang="en-AU" sz="2000" dirty="0"/>
              <a:t>First train with a larger source corpus with </a:t>
            </a:r>
            <a:r>
              <a:rPr lang="en-AU" sz="2000" b="1" dirty="0"/>
              <a:t>similar</a:t>
            </a:r>
            <a:r>
              <a:rPr lang="en-AU" sz="2000" dirty="0"/>
              <a:t> task, then fine-tuned on test corpus with bias. 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99CB39-1813-0E43-BB79-FD21828EC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589234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EF99B4-52FF-4D44-9182-720A2608E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Papers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A9DAD1-634F-6644-B4C3-57462CEFB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6E16D-21F6-B447-B982-4FF0D95EC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99" t="19252" r="19974"/>
          <a:stretch/>
        </p:blipFill>
        <p:spPr>
          <a:xfrm>
            <a:off x="7470843" y="1209729"/>
            <a:ext cx="3112342" cy="4977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E0A8A3-A963-DE4B-B1AF-A1203417AED8}"/>
              </a:ext>
            </a:extLst>
          </p:cNvPr>
          <p:cNvSpPr txBox="1"/>
          <p:nvPr/>
        </p:nvSpPr>
        <p:spPr>
          <a:xfrm>
            <a:off x="8099492" y="6186793"/>
            <a:ext cx="2483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 sculpture at the social event venue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65CFD4-3097-4E43-810A-DF1F5A039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2888023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12733-9CA0-A947-B239-4D05614F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Figurative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68509-AE5F-A148-A2B5-EA55F34168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Idiomatic usage detection</a:t>
            </a:r>
          </a:p>
          <a:p>
            <a:r>
              <a:rPr lang="en-AU" dirty="0"/>
              <a:t>Given a sentence, can you detect if it is idiomatic or literal.</a:t>
            </a:r>
          </a:p>
          <a:p>
            <a:r>
              <a:rPr lang="en-AU" dirty="0"/>
              <a:t>An idiom -&gt; Content words -&gt; Find similar words -&gt; Use heuristics to assign soft labels to list of sentences that contain the idiom -&gt; Use LDA to generate distributions (for two topic labels: literal/idiomatic)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4040A-1029-0A48-AF8E-7673BF5C0B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Exaggeration detection</a:t>
            </a:r>
          </a:p>
          <a:p>
            <a:r>
              <a:rPr lang="en-US" dirty="0"/>
              <a:t>Dataset of sentences marked as hyperbolic and non-hyperbolic</a:t>
            </a:r>
          </a:p>
          <a:p>
            <a:r>
              <a:rPr lang="en-US" dirty="0"/>
              <a:t>Publicly available</a:t>
            </a:r>
          </a:p>
          <a:p>
            <a:r>
              <a:rPr lang="en-US" dirty="0"/>
              <a:t>Qualitative features</a:t>
            </a:r>
          </a:p>
          <a:p>
            <a:r>
              <a:rPr lang="en-US" dirty="0"/>
              <a:t>Compares different combinations of features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0F88-C096-1E48-90FA-10B88BA2E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417019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22B9D-FC9E-9943-947A-2F31B3BD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Privacy in semantic representations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F28FD-649E-8D4B-9FA0-1829950F9D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What?</a:t>
            </a:r>
          </a:p>
          <a:p>
            <a:r>
              <a:rPr lang="en-US" dirty="0"/>
              <a:t>Embeddings capture properties that can be used for several classification tasks</a:t>
            </a:r>
          </a:p>
          <a:p>
            <a:r>
              <a:rPr lang="en-US" dirty="0"/>
              <a:t>Do they capture properties corresponding to </a:t>
            </a:r>
            <a:r>
              <a:rPr lang="en-US" i="1" dirty="0"/>
              <a:t>private attributes</a:t>
            </a:r>
            <a:r>
              <a:rPr lang="en-US" dirty="0"/>
              <a:t>?</a:t>
            </a:r>
          </a:p>
          <a:p>
            <a:r>
              <a:rPr lang="en-US" dirty="0"/>
              <a:t>Two papers:</a:t>
            </a:r>
          </a:p>
          <a:p>
            <a:pPr lvl="1"/>
            <a:r>
              <a:rPr lang="en-AU" dirty="0"/>
              <a:t>Privacy preserving neural representation [1]</a:t>
            </a:r>
          </a:p>
          <a:p>
            <a:pPr lvl="1"/>
            <a:r>
              <a:rPr lang="en-AU" dirty="0"/>
              <a:t>Can demographic attributes be predicted using neural reps?  [2]</a:t>
            </a:r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CB9AE0-2425-E544-A3F3-1FA591CA4D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How?</a:t>
            </a:r>
          </a:p>
          <a:p>
            <a:pPr marL="0" indent="0">
              <a:buNone/>
            </a:pPr>
            <a:r>
              <a:rPr lang="en-US" dirty="0"/>
              <a:t>Adversarial learning to predict protected attributes.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[2], a classifier predicts emoticons/emojis from text. An adversarial learner takes the final state of the LSTM and tries to learn predicting gender of the author.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C14425-9076-3B4F-A73C-AEF37AEC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702887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FE6E0F-ACAC-F54D-A7A6-2C82845F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DeCLarE</a:t>
            </a:r>
            <a:r>
              <a:rPr lang="en-US" b="1" dirty="0"/>
              <a:t>: Validation of news based on web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36F68-6C8C-0E45-9D75-8BE1166E50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What?</a:t>
            </a:r>
          </a:p>
          <a:p>
            <a:pPr marL="0" indent="0">
              <a:buNone/>
            </a:pPr>
            <a:r>
              <a:rPr lang="en-AU" dirty="0"/>
              <a:t>Input: Sentence (claim)</a:t>
            </a:r>
          </a:p>
          <a:p>
            <a:pPr marL="0" indent="0">
              <a:buNone/>
            </a:pPr>
            <a:r>
              <a:rPr lang="en-AU" dirty="0"/>
              <a:t>Evidence is a set of web pages extracted using a web search API.</a:t>
            </a:r>
          </a:p>
          <a:p>
            <a:r>
              <a:rPr lang="en-AU" dirty="0">
                <a:hlinkClick r:id="rId2"/>
              </a:rPr>
              <a:t>https://gate.d5.mpi-inf.mpg.de/credeye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Output: Is the claim true?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DE4B3B-3784-E54D-98EE-1E3B9EAC51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How?</a:t>
            </a:r>
          </a:p>
          <a:p>
            <a:r>
              <a:rPr lang="en-US" dirty="0"/>
              <a:t>Get top k articles relevant to a claim (based on entities and heuristic-based filtering)</a:t>
            </a:r>
          </a:p>
          <a:p>
            <a:pPr lvl="1"/>
            <a:r>
              <a:rPr lang="en-US" dirty="0"/>
              <a:t>Claim + Evidence embeddings.. LSTM layers + attention</a:t>
            </a:r>
          </a:p>
          <a:p>
            <a:pPr lvl="1"/>
            <a:r>
              <a:rPr lang="en-US" dirty="0"/>
              <a:t>Evidence embeddings… LSTM layers + attention</a:t>
            </a:r>
          </a:p>
          <a:p>
            <a:pPr lvl="1"/>
            <a:r>
              <a:rPr lang="en-US" dirty="0"/>
              <a:t>Article source embeddings</a:t>
            </a:r>
          </a:p>
          <a:p>
            <a:pPr lvl="1"/>
            <a:r>
              <a:rPr lang="en-US" dirty="0"/>
              <a:t>Concatenate.. Dense Layers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DD6522-CD3A-8C4D-8C63-D35FD77D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3109911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7DB0DC-819B-6347-80B4-3AE58F21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Coming to your senses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B9008E-7B59-EF41-8444-A5D033370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Are sense embeddings a good proposition?</a:t>
            </a:r>
          </a:p>
          <a:p>
            <a:pPr marL="0" indent="0">
              <a:buNone/>
            </a:pPr>
            <a:endParaRPr lang="en-AU" sz="2400" dirty="0"/>
          </a:p>
          <a:p>
            <a:r>
              <a:rPr lang="en-AU" sz="2400" dirty="0"/>
              <a:t>The paper examines several questions: (a) If averaging similarity over senses is a good idea, (b) If sense embeddings need to be evaluated on the right task, (c) If quality of annotations are important for quality evaluation of embeddings</a:t>
            </a:r>
          </a:p>
          <a:p>
            <a:endParaRPr lang="en-AU" sz="2400" dirty="0"/>
          </a:p>
          <a:p>
            <a:r>
              <a:rPr lang="en-AU" sz="2400" dirty="0"/>
              <a:t>(From the paper) Until a reliable evaluation test exists, research on polysemic word representation is seriously hampered. In fact, a re-evaluation of past models would be in place, as both ‘positive’ and ‘negative’ results that were previously reported are in fact invalid.</a:t>
            </a:r>
          </a:p>
          <a:p>
            <a:endParaRPr lang="en-US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36F8FB-E000-1243-A5F6-CE9FCB711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3755061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94812-7EBA-EB4E-A905-37453C509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Extreme summarization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4FCAE-4099-4D4F-8E07-C3BE7D7FB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 b="1" dirty="0"/>
              <a:t>What?</a:t>
            </a:r>
          </a:p>
          <a:p>
            <a:pPr marL="0" indent="0">
              <a:buNone/>
            </a:pPr>
            <a:r>
              <a:rPr lang="en-AU" dirty="0"/>
              <a:t>“Don't give me the details, tell me a one sentence summary.” </a:t>
            </a:r>
          </a:p>
          <a:p>
            <a:r>
              <a:rPr lang="en-AU" dirty="0"/>
              <a:t>Abstractive summarisation</a:t>
            </a:r>
          </a:p>
          <a:p>
            <a:r>
              <a:rPr lang="en-AU" dirty="0"/>
              <a:t>Dataset: BBC news articles have a one line heading... And a body.</a:t>
            </a:r>
          </a:p>
          <a:p>
            <a:r>
              <a:rPr lang="en-AU" dirty="0"/>
              <a:t>So, the body is the input and one line heading is the output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45E44-3232-B849-AB8A-F33E544507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How?</a:t>
            </a:r>
          </a:p>
          <a:p>
            <a:r>
              <a:rPr lang="en-AU" dirty="0"/>
              <a:t>seq2seq summarization</a:t>
            </a:r>
          </a:p>
          <a:p>
            <a:r>
              <a:rPr lang="en-AU" dirty="0"/>
              <a:t>Topic-aware convolutional model.  </a:t>
            </a:r>
          </a:p>
          <a:p>
            <a:r>
              <a:rPr lang="en-AU" dirty="0"/>
              <a:t>Word embeddings and position embeddings</a:t>
            </a:r>
          </a:p>
          <a:p>
            <a:r>
              <a:rPr lang="en-AU" dirty="0"/>
              <a:t>Convolutional representation for the document and summary</a:t>
            </a:r>
          </a:p>
          <a:p>
            <a:r>
              <a:rPr lang="en-AU" dirty="0"/>
              <a:t>In addition to ROUGE, QA-based Human evaluation: Informativeness, well-formedness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419B0-4DCF-5544-B5E1-1290A87F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1835842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1D21-3EB5-DF43-8D7A-3A2F677D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Question-Answering datasets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0E3B8-E790-EC48-B45C-383DD10F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AU" dirty="0"/>
              <a:t>Exam dataset: CLOTH dataset, Set of questions and answers</a:t>
            </a:r>
          </a:p>
          <a:p>
            <a:r>
              <a:rPr lang="en-AU" dirty="0"/>
              <a:t>QA dataset using Wikipedia: </a:t>
            </a:r>
            <a:r>
              <a:rPr lang="en-AU" dirty="0" err="1"/>
              <a:t>HotpotQA</a:t>
            </a:r>
            <a:endParaRPr lang="en-AU" dirty="0"/>
          </a:p>
          <a:p>
            <a:pPr lvl="1"/>
            <a:r>
              <a:rPr lang="en-AU" dirty="0"/>
              <a:t>With supporting facts. </a:t>
            </a:r>
          </a:p>
          <a:p>
            <a:pPr lvl="1"/>
            <a:r>
              <a:rPr lang="en-AU" dirty="0"/>
              <a:t>The questions are of diverse types, contain different kinds of answers.</a:t>
            </a:r>
          </a:p>
          <a:p>
            <a:pPr lvl="1"/>
            <a:r>
              <a:rPr lang="en-AU" dirty="0"/>
              <a:t>The baseline model is an attention based model.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68572-1792-FC47-A51A-A109B0C6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3080521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1D21-3EB5-DF43-8D7A-3A2F677D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Question-Answering datasets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0E3B8-E790-EC48-B45C-383DD10F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AU" dirty="0"/>
              <a:t>Multi hop question answering using an "open book" of scientific facts.</a:t>
            </a:r>
          </a:p>
          <a:p>
            <a:pPr lvl="1"/>
            <a:r>
              <a:rPr lang="en-AU" dirty="0" err="1"/>
              <a:t>OpenBookQA</a:t>
            </a:r>
            <a:r>
              <a:rPr lang="en-AU" dirty="0"/>
              <a:t> </a:t>
            </a:r>
          </a:p>
          <a:p>
            <a:pPr lvl="1"/>
            <a:r>
              <a:rPr lang="en-AU" dirty="0"/>
              <a:t>A dictionary of open-book facts and supervision from KB such as wordnet – used collectively to answer questions. Baselines reported.</a:t>
            </a:r>
          </a:p>
          <a:p>
            <a:r>
              <a:rPr lang="en-AU" dirty="0"/>
              <a:t>Validating theory of mind using question answering</a:t>
            </a:r>
          </a:p>
          <a:p>
            <a:pPr lvl="1"/>
            <a:r>
              <a:rPr lang="en-AU" dirty="0"/>
              <a:t>Interesting validation of beliefs based on a set of sentences. </a:t>
            </a:r>
          </a:p>
          <a:p>
            <a:pPr lvl="1"/>
            <a:r>
              <a:rPr lang="en-AU" dirty="0"/>
              <a:t>“A entered the kitchen. B entered the kitchen. Milk is in the fridge. A left the kitchen. B moved the milk from fridge to pantry. B left the kitchen. A entered the kitchen. Where will B look for milk?”</a:t>
            </a:r>
          </a:p>
          <a:p>
            <a:pPr lvl="1"/>
            <a:r>
              <a:rPr lang="en-AU" dirty="0"/>
              <a:t>Pantry or the fridge?  “Belief states”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68A12-567E-6547-BDF6-50E12DF54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315805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6AA9B-1413-1E47-8AFE-BFED6C6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Inaugural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D66DE-D610-594F-8992-90F0653B2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197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Ellen </a:t>
            </a:r>
            <a:r>
              <a:rPr lang="en-US" sz="2400" dirty="0" err="1"/>
              <a:t>Riloff</a:t>
            </a:r>
            <a:endParaRPr lang="en-US" sz="2400" dirty="0"/>
          </a:p>
          <a:p>
            <a:r>
              <a:rPr lang="en-US" sz="2400" dirty="0"/>
              <a:t>Submissions up by 46%</a:t>
            </a:r>
          </a:p>
          <a:p>
            <a:r>
              <a:rPr lang="en-US" sz="2400" dirty="0"/>
              <a:t>Similar acceptance rates (~24%, 10% of each category selected for oral presentation)</a:t>
            </a:r>
          </a:p>
          <a:p>
            <a:r>
              <a:rPr lang="en-US" sz="2400" dirty="0"/>
              <a:t>2500 registrations (100% increase over last year)</a:t>
            </a:r>
          </a:p>
          <a:p>
            <a:pPr lvl="1"/>
            <a:r>
              <a:rPr lang="en-US" sz="2000" dirty="0"/>
              <a:t>Social event dinner at two venues</a:t>
            </a:r>
          </a:p>
          <a:p>
            <a:pPr lvl="1"/>
            <a:r>
              <a:rPr lang="en-US" sz="2000" dirty="0"/>
              <a:t>Ticket exchange baskets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149CD-3DC4-D244-A4BB-47FB0F671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180" y="-8152"/>
            <a:ext cx="5335598" cy="71287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74C58E-5C43-A340-9E06-620F13BAEAF4}"/>
              </a:ext>
            </a:extLst>
          </p:cNvPr>
          <p:cNvCxnSpPr>
            <a:cxnSpLocks/>
          </p:cNvCxnSpPr>
          <p:nvPr/>
        </p:nvCxnSpPr>
        <p:spPr>
          <a:xfrm>
            <a:off x="11353800" y="136187"/>
            <a:ext cx="290209" cy="31420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155C29-BE26-5444-9775-51215224B6E4}"/>
              </a:ext>
            </a:extLst>
          </p:cNvPr>
          <p:cNvSpPr txBox="1"/>
          <p:nvPr/>
        </p:nvSpPr>
        <p:spPr>
          <a:xfrm rot="16200000">
            <a:off x="5551766" y="889406"/>
            <a:ext cx="2153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Queue at the conference venue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7CE78-A42E-D84C-97BA-3F6EADE33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1787721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64E05-6F0C-2D49-A8D1-DE0B1967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Posters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0C02A-A39E-4B43-AF4D-5D017076F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AU" b="1" dirty="0"/>
              <a:t>Learning language models from code-mixed data</a:t>
            </a:r>
            <a:r>
              <a:rPr lang="en-AU" dirty="0"/>
              <a:t>: Uses a switch variable and learns separate LSTMs for each language. Mandarin-English</a:t>
            </a:r>
          </a:p>
          <a:p>
            <a:r>
              <a:rPr lang="en-AU" b="1" dirty="0"/>
              <a:t>Native language identification</a:t>
            </a:r>
            <a:r>
              <a:rPr lang="en-AU" dirty="0"/>
              <a:t>: Based on a person’s ‘chunk of reddit posts’, can you predict their native language? Datasets consist of European users.</a:t>
            </a:r>
          </a:p>
          <a:p>
            <a:r>
              <a:rPr lang="en-AU" b="1" dirty="0"/>
              <a:t>Automatic detection of ‘vague’ words in policies</a:t>
            </a:r>
            <a:r>
              <a:rPr lang="en-AU" dirty="0"/>
              <a:t>: </a:t>
            </a:r>
            <a:r>
              <a:rPr lang="en-AU" dirty="0" err="1"/>
              <a:t>Modeled</a:t>
            </a:r>
            <a:r>
              <a:rPr lang="en-AU" dirty="0"/>
              <a:t> like a WSD task</a:t>
            </a:r>
          </a:p>
          <a:p>
            <a:r>
              <a:rPr lang="en-AU" b="1" dirty="0"/>
              <a:t>Demo</a:t>
            </a:r>
            <a:r>
              <a:rPr lang="en-AU" dirty="0"/>
              <a:t>: Given the abstract and title of a paper, generate the title of a science journalism article (seq2seq)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3719B-6582-6948-BCC6-45C0919B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1990646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64E05-6F0C-2D49-A8D1-DE0B1967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Posters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0C02A-A39E-4B43-AF4D-5D017076F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AU" sz="2400" dirty="0"/>
              <a:t>Demo: Visualisation of attention weights for a trained model.</a:t>
            </a:r>
            <a:endParaRPr lang="en-US" sz="2400" dirty="0"/>
          </a:p>
          <a:p>
            <a:r>
              <a:rPr lang="en-AU" sz="2400" b="1" dirty="0"/>
              <a:t>BLEU is no good for text simplification: </a:t>
            </a:r>
            <a:r>
              <a:rPr lang="en-AU" sz="2400" dirty="0"/>
              <a:t>A manual corpus is created for text simplification.. and then correlated with BLEU. Shows poor correlation </a:t>
            </a:r>
          </a:p>
          <a:p>
            <a:r>
              <a:rPr lang="en-AU" sz="2400" b="1" dirty="0"/>
              <a:t>Detecting well-formed natural questions</a:t>
            </a:r>
            <a:r>
              <a:rPr lang="en-AU" sz="2400" dirty="0"/>
              <a:t>: A dataset, and then a detection system, to detect if a question is well-formed or not</a:t>
            </a:r>
          </a:p>
          <a:p>
            <a:r>
              <a:rPr lang="en-AU" sz="2400" b="1" dirty="0"/>
              <a:t>Coherence-aware neural topic modelling: </a:t>
            </a:r>
            <a:r>
              <a:rPr lang="en-AU" sz="2400" dirty="0"/>
              <a:t>In addition to hyperparameters, explicitly optimise topic coherence during training</a:t>
            </a:r>
          </a:p>
          <a:p>
            <a:r>
              <a:rPr lang="en-AU" sz="2400" b="1" dirty="0"/>
              <a:t>Topic intrusion to evaluate topic models: A</a:t>
            </a:r>
            <a:r>
              <a:rPr lang="en-AU" sz="2400" dirty="0"/>
              <a:t>utomatic method to evaluate topic intrusion (rogue word inserted in topic words). Input is document and a set of topics</a:t>
            </a:r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1A574-AA9D-F047-899D-4EE068E2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3502969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9E39895-DE25-444D-9FCF-436A7DF40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808" y="0"/>
            <a:ext cx="5042170" cy="6722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0C3C68-DADE-6B40-B030-4C978884C1CD}"/>
              </a:ext>
            </a:extLst>
          </p:cNvPr>
          <p:cNvSpPr txBox="1"/>
          <p:nvPr/>
        </p:nvSpPr>
        <p:spPr>
          <a:xfrm rot="16200000">
            <a:off x="10394180" y="5194627"/>
            <a:ext cx="191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Social Event at the Museum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9832BB-1CB0-E047-AA31-009BF787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D3FC42-3B99-0A45-89F8-ED542E4F2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9" b="20283"/>
          <a:stretch/>
        </p:blipFill>
        <p:spPr>
          <a:xfrm>
            <a:off x="181281" y="504828"/>
            <a:ext cx="5859898" cy="55745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7DF810-6C65-2044-ACBB-3ED173A54584}"/>
              </a:ext>
            </a:extLst>
          </p:cNvPr>
          <p:cNvSpPr txBox="1"/>
          <p:nvPr/>
        </p:nvSpPr>
        <p:spPr>
          <a:xfrm>
            <a:off x="3631480" y="6079351"/>
            <a:ext cx="2409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 painting at the social event venue</a:t>
            </a:r>
          </a:p>
        </p:txBody>
      </p:sp>
    </p:spTree>
    <p:extLst>
      <p:ext uri="{BB962C8B-B14F-4D97-AF65-F5344CB8AC3E}">
        <p14:creationId xmlns:p14="http://schemas.microsoft.com/office/powerpoint/2010/main" val="1102285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57F90E-3A07-374B-B81F-5BDD8E318C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103" t="28047" r="11486" b="15916"/>
          <a:stretch/>
        </p:blipFill>
        <p:spPr>
          <a:xfrm>
            <a:off x="5830260" y="2727749"/>
            <a:ext cx="6092267" cy="358550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08F2B-9477-214D-9043-267926929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55" t="29328" r="12933"/>
          <a:stretch/>
        </p:blipFill>
        <p:spPr>
          <a:xfrm>
            <a:off x="143589" y="97276"/>
            <a:ext cx="5654095" cy="4274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A75E3B-20F0-5F43-8BF0-A9FC1FDDB1F5}"/>
              </a:ext>
            </a:extLst>
          </p:cNvPr>
          <p:cNvSpPr txBox="1"/>
          <p:nvPr/>
        </p:nvSpPr>
        <p:spPr>
          <a:xfrm>
            <a:off x="10300801" y="2450750"/>
            <a:ext cx="1621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From Inaugural session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5B49C-1F1B-7E48-B0EA-756CFB8D67F1}"/>
              </a:ext>
            </a:extLst>
          </p:cNvPr>
          <p:cNvSpPr txBox="1"/>
          <p:nvPr/>
        </p:nvSpPr>
        <p:spPr>
          <a:xfrm>
            <a:off x="4175958" y="4341341"/>
            <a:ext cx="1621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From Inaugural session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73069F-CE09-5F42-ADDB-398A91E8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1500215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EF99B4-52FF-4D44-9182-720A2608E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Plenary talks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A9DAD1-634F-6644-B4C3-57462CEFB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209FD2-DFEB-2547-89AD-158C15F72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567" y="1709738"/>
            <a:ext cx="5839883" cy="4379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79DFF-97A8-9546-B40A-8E4271E6C1DA}"/>
              </a:ext>
            </a:extLst>
          </p:cNvPr>
          <p:cNvSpPr txBox="1"/>
          <p:nvPr/>
        </p:nvSpPr>
        <p:spPr>
          <a:xfrm>
            <a:off x="10315886" y="1432739"/>
            <a:ext cx="103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Plenary talk 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8E9B19-B39C-264E-ACE3-E06EBC610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333753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253F-230E-EB49-9A80-AB6298A4B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Plenary talk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473A1-F376-014E-A8E6-124804AD4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Talk by Julia </a:t>
            </a:r>
            <a:r>
              <a:rPr lang="en-AU" sz="2400" dirty="0"/>
              <a:t>Hirschberg on ‘deception detection in speech’</a:t>
            </a:r>
          </a:p>
          <a:p>
            <a:r>
              <a:rPr lang="en-AU" sz="2400" dirty="0"/>
              <a:t>Projects for various government agencies in the US</a:t>
            </a:r>
          </a:p>
          <a:p>
            <a:r>
              <a:rPr lang="en-AU" sz="2400" dirty="0"/>
              <a:t>Motivation (studies with different professions)</a:t>
            </a:r>
          </a:p>
          <a:p>
            <a:r>
              <a:rPr lang="en-AU" sz="2400" dirty="0"/>
              <a:t>Interesting human experiments: Questionnaires, Keystrokes, Monetary rewards</a:t>
            </a:r>
          </a:p>
          <a:p>
            <a:r>
              <a:rPr lang="en-AU" sz="2400" dirty="0"/>
              <a:t>Linguistic and acoustic (</a:t>
            </a:r>
            <a:r>
              <a:rPr lang="en-AU" sz="2400" dirty="0" err="1"/>
              <a:t>OpenSmile</a:t>
            </a:r>
            <a:r>
              <a:rPr lang="en-AU" sz="2400" dirty="0"/>
              <a:t>?) features</a:t>
            </a:r>
          </a:p>
          <a:p>
            <a:r>
              <a:rPr lang="en-AU" sz="2400" dirty="0"/>
              <a:t>ML models could beat human performance</a:t>
            </a:r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38068-829D-054D-B69F-F950F189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3314569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F4DFD-4D9A-A840-8072-33518F66E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Plenary talk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6068C-700D-4B45-89C0-F487A5BF2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AU" sz="2000" dirty="0"/>
              <a:t>Talk by Gideon Mann, Head of Data Science at Bloomberg</a:t>
            </a:r>
          </a:p>
          <a:p>
            <a:r>
              <a:rPr lang="en-AU" sz="2000" dirty="0"/>
              <a:t>‘News moves markets’: News Analytics</a:t>
            </a:r>
          </a:p>
          <a:p>
            <a:pPr lvl="1"/>
            <a:r>
              <a:rPr lang="en-AU" sz="1800" dirty="0"/>
              <a:t>Within milliseconds of publishing a news, the stock market changes. </a:t>
            </a:r>
          </a:p>
          <a:p>
            <a:pPr lvl="1"/>
            <a:r>
              <a:rPr lang="en-AU" sz="1800" dirty="0"/>
              <a:t>First to break a news also matters.</a:t>
            </a:r>
          </a:p>
          <a:p>
            <a:pPr marL="0" indent="0">
              <a:buNone/>
            </a:pPr>
            <a:r>
              <a:rPr lang="en-AU" sz="2000" dirty="0"/>
              <a:t>1) Detection: Detecting a breaking news... Impact of fake news on stock market.... </a:t>
            </a:r>
          </a:p>
          <a:p>
            <a:pPr lvl="1"/>
            <a:r>
              <a:rPr lang="en-AU" sz="1800" dirty="0"/>
              <a:t>(Explosions in white house and Obama injured)</a:t>
            </a:r>
          </a:p>
          <a:p>
            <a:pPr lvl="1"/>
            <a:r>
              <a:rPr lang="en-AU" sz="1800" dirty="0"/>
              <a:t>(Geolocation credibility.. building trajectory of where someone has been to predict if the person is likely to have been at a location.)</a:t>
            </a:r>
          </a:p>
          <a:p>
            <a:pPr marL="0" indent="0">
              <a:buNone/>
            </a:pPr>
            <a:r>
              <a:rPr lang="en-AU" sz="2000" dirty="0"/>
              <a:t>2) Extraction: entity extraction. Finance markets is difficult because it can be fine grained and can have point in time granularity. He showed an ontology example.</a:t>
            </a:r>
          </a:p>
          <a:p>
            <a:pPr marL="0" indent="0">
              <a:buNone/>
            </a:pPr>
            <a:r>
              <a:rPr lang="en-AU" sz="2000" dirty="0"/>
              <a:t>3) Interpretation: Will detection/extraction step result in increase or decrease?</a:t>
            </a:r>
          </a:p>
          <a:p>
            <a:pPr marL="0" indent="0">
              <a:buNone/>
            </a:pPr>
            <a:r>
              <a:rPr lang="en-AU" sz="2000" dirty="0"/>
              <a:t>4) Presentation: Visualisation</a:t>
            </a:r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B2F82-26AF-8B48-BB95-98341A07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2098693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EF99B4-52FF-4D44-9182-720A2608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4419772" cy="2852737"/>
          </a:xfrm>
        </p:spPr>
        <p:txBody>
          <a:bodyPr/>
          <a:lstStyle/>
          <a:p>
            <a:r>
              <a:rPr lang="en-US" b="1" dirty="0"/>
              <a:t>Health-related</a:t>
            </a:r>
            <a:br>
              <a:rPr lang="en-US" b="1" dirty="0"/>
            </a:br>
            <a:r>
              <a:rPr lang="en-US" b="1" dirty="0"/>
              <a:t>papers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5B270-A89F-314A-99CA-A25603B2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023" y="1520002"/>
            <a:ext cx="6105427" cy="4569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DC216D-262E-174F-9BBA-08C461BD5E56}"/>
              </a:ext>
            </a:extLst>
          </p:cNvPr>
          <p:cNvSpPr txBox="1"/>
          <p:nvPr/>
        </p:nvSpPr>
        <p:spPr>
          <a:xfrm>
            <a:off x="9887050" y="1243003"/>
            <a:ext cx="1460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 oral presentation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03E04B-12E3-174D-94E0-181C17F9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2271949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98A4-3EE9-B445-A436-5BA7E834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Health-related papers from SMM4H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DA0DA-FA25-064C-9A2F-A57AF5453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i="1" dirty="0"/>
              <a:t>Identifying depression on reddit: The effect of training data</a:t>
            </a:r>
            <a:r>
              <a:rPr lang="en-AU" sz="2400" i="1" dirty="0">
                <a:effectLst/>
              </a:rPr>
              <a:t> </a:t>
            </a:r>
          </a:p>
          <a:p>
            <a:pPr lvl="1"/>
            <a:r>
              <a:rPr lang="en-AU" sz="2000" dirty="0"/>
              <a:t>Role of training data</a:t>
            </a:r>
          </a:p>
          <a:p>
            <a:pPr lvl="1"/>
            <a:r>
              <a:rPr lang="en-AU" sz="2000" dirty="0"/>
              <a:t>Specifically, the meaning of the ‘negative class’</a:t>
            </a:r>
          </a:p>
          <a:p>
            <a:r>
              <a:rPr lang="en-AU" sz="2400" i="1" dirty="0"/>
              <a:t>Changes in psycholinguistic attributes</a:t>
            </a:r>
          </a:p>
          <a:p>
            <a:pPr lvl="1"/>
            <a:r>
              <a:rPr lang="en-AU" sz="2000" dirty="0"/>
              <a:t>Consider the set of authors who reported flu-like symptoms</a:t>
            </a:r>
          </a:p>
          <a:p>
            <a:pPr lvl="1"/>
            <a:r>
              <a:rPr lang="en-AU" sz="2000" dirty="0"/>
              <a:t>Download their tweets 3 weeks before and after the reports</a:t>
            </a:r>
          </a:p>
          <a:p>
            <a:pPr lvl="1"/>
            <a:r>
              <a:rPr lang="en-AU" sz="2000" dirty="0"/>
              <a:t>Analyse the tweets for psycholinguistic attributes</a:t>
            </a:r>
          </a:p>
          <a:p>
            <a:r>
              <a:rPr lang="en-AU" sz="2400" i="1" dirty="0"/>
              <a:t>Blood donation request detection</a:t>
            </a:r>
          </a:p>
          <a:p>
            <a:pPr lvl="1"/>
            <a:r>
              <a:rPr lang="en-AU" sz="2000" dirty="0"/>
              <a:t>Classify a tweet containing ‘blood’/’donate’ as blood donation request or not</a:t>
            </a:r>
          </a:p>
          <a:p>
            <a:r>
              <a:rPr lang="en-AU" sz="2400" i="1" dirty="0"/>
              <a:t>Medical non-adherence detection</a:t>
            </a:r>
          </a:p>
          <a:p>
            <a:pPr lvl="1"/>
            <a:r>
              <a:rPr lang="en-AU" sz="2000" dirty="0"/>
              <a:t>Detect a tweet as a case of medical non-adherence or not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DD8EF-9EA6-C34B-B6C6-60A404028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Impressions of EMNLP 2018 | Aditya Joshi</a:t>
            </a:r>
          </a:p>
        </p:txBody>
      </p:sp>
    </p:spTree>
    <p:extLst>
      <p:ext uri="{BB962C8B-B14F-4D97-AF65-F5344CB8AC3E}">
        <p14:creationId xmlns:p14="http://schemas.microsoft.com/office/powerpoint/2010/main" val="556334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2016</Words>
  <Application>Microsoft Macintosh PowerPoint</Application>
  <PresentationFormat>Widescreen</PresentationFormat>
  <Paragraphs>254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My Impressions of EMNLP 2018</vt:lpstr>
      <vt:lpstr>Introduction</vt:lpstr>
      <vt:lpstr>Inaugural session</vt:lpstr>
      <vt:lpstr>PowerPoint Presentation</vt:lpstr>
      <vt:lpstr>Plenary talks</vt:lpstr>
      <vt:lpstr>Plenary talk 1</vt:lpstr>
      <vt:lpstr>Plenary talk 2</vt:lpstr>
      <vt:lpstr>Health-related papers</vt:lpstr>
      <vt:lpstr>Health-related papers from SMM4H</vt:lpstr>
      <vt:lpstr>Multi-view embeddings for dementia detection</vt:lpstr>
      <vt:lpstr>QA for medical records</vt:lpstr>
      <vt:lpstr>Sentiment  Analysis</vt:lpstr>
      <vt:lpstr>Sentiment analysis towards QA</vt:lpstr>
      <vt:lpstr>Cross-topic argument mining</vt:lpstr>
      <vt:lpstr>Summarizing opinions</vt:lpstr>
      <vt:lpstr>CARER: Contextualized affect representations for emotion recognition</vt:lpstr>
      <vt:lpstr>AI for Social Good</vt:lpstr>
      <vt:lpstr>Aggression and loss reported by gang-involved youth</vt:lpstr>
      <vt:lpstr>It’s going to be okay </vt:lpstr>
      <vt:lpstr>Detection of type of sexual harassment</vt:lpstr>
      <vt:lpstr>Gender bias in abusive language detection</vt:lpstr>
      <vt:lpstr>Other Papers</vt:lpstr>
      <vt:lpstr>Figurative language</vt:lpstr>
      <vt:lpstr>Privacy in semantic representations</vt:lpstr>
      <vt:lpstr>DeCLarE: Validation of news based on web pages</vt:lpstr>
      <vt:lpstr>Coming to your senses</vt:lpstr>
      <vt:lpstr>Extreme summarization</vt:lpstr>
      <vt:lpstr>Question-Answering datasets (1/2)</vt:lpstr>
      <vt:lpstr>Question-Answering datasets (2/2)</vt:lpstr>
      <vt:lpstr>Posters (1/2)</vt:lpstr>
      <vt:lpstr>Posters (2/2)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impressions of EMNLP 2018</dc:title>
  <dc:creator>Joshi, Adi (Data61, Marsfield)</dc:creator>
  <cp:lastModifiedBy>Joshi, Adi (Data61, Marsfield)</cp:lastModifiedBy>
  <cp:revision>43</cp:revision>
  <cp:lastPrinted>2018-11-08T05:24:47Z</cp:lastPrinted>
  <dcterms:created xsi:type="dcterms:W3CDTF">2018-11-07T04:05:01Z</dcterms:created>
  <dcterms:modified xsi:type="dcterms:W3CDTF">2018-11-08T22:59:03Z</dcterms:modified>
</cp:coreProperties>
</file>